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1"/>
  </p:notesMasterIdLst>
  <p:sldIdLst>
    <p:sldId id="1415" r:id="rId2"/>
    <p:sldId id="1810" r:id="rId3"/>
    <p:sldId id="1796" r:id="rId4"/>
    <p:sldId id="1797" r:id="rId5"/>
    <p:sldId id="1798" r:id="rId6"/>
    <p:sldId id="1973" r:id="rId7"/>
    <p:sldId id="1801" r:id="rId8"/>
    <p:sldId id="1967" r:id="rId9"/>
    <p:sldId id="1802" r:id="rId10"/>
    <p:sldId id="1804" r:id="rId11"/>
    <p:sldId id="1805" r:id="rId12"/>
    <p:sldId id="1807" r:id="rId13"/>
    <p:sldId id="1808" r:id="rId14"/>
    <p:sldId id="1914" r:id="rId15"/>
    <p:sldId id="1974" r:id="rId16"/>
    <p:sldId id="1809" r:id="rId17"/>
    <p:sldId id="1971" r:id="rId18"/>
    <p:sldId id="1972" r:id="rId19"/>
    <p:sldId id="1975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Lucida Console" panose="020B0609040504020204" pitchFamily="49" charset="0"/>
      <p:regular r:id="rId30"/>
    </p:embeddedFont>
    <p:embeddedFont>
      <p:font typeface="Times" panose="02020603050405020304" pitchFamily="18" charset="0"/>
      <p:regular r:id="rId31"/>
      <p:bold r:id="rId32"/>
      <p:italic r:id="rId33"/>
      <p:boldItalic r:id="rId34"/>
    </p:embeddedFont>
    <p:embeddedFont>
      <p:font typeface="Verdana" panose="020B0604030504040204" pitchFamily="34" charset="0"/>
      <p:regular r:id="rId35"/>
      <p:bold r:id="rId36"/>
      <p:italic r:id="rId37"/>
      <p:boldItalic r:id="rId38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5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D607E-D1EB-4F34-9EA0-EDBA75411E46}" type="datetimeFigureOut">
              <a:rPr lang="nl-BE" smtClean="0"/>
              <a:t>27/02/2019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90FA9-E23D-42AA-B741-4D018462EB6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0421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C05E6D-6A65-4ABD-875C-954F8D4F5A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934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25750" y="2259013"/>
            <a:ext cx="15017751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6" descr="ARTE_pr_PPt_Punt"/>
          <p:cNvPicPr>
            <a:picLocks noChangeAspect="1" noChangeArrowheads="1"/>
          </p:cNvPicPr>
          <p:nvPr/>
        </p:nvPicPr>
        <p:blipFill>
          <a:blip r:embed="rId3" cstate="print"/>
          <a:srcRect t="20750"/>
          <a:stretch>
            <a:fillRect/>
          </a:stretch>
        </p:blipFill>
        <p:spPr bwMode="auto">
          <a:xfrm>
            <a:off x="0" y="1"/>
            <a:ext cx="1219200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9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963085" y="438151"/>
            <a:ext cx="10579100" cy="1095375"/>
          </a:xfr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</a:p>
        </p:txBody>
      </p:sp>
      <p:pic>
        <p:nvPicPr>
          <p:cNvPr id="8194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1" y="4803549"/>
            <a:ext cx="2032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454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7BE05496-3B10-4A41-8C93-08BB49645C7C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9488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175752" y="0"/>
            <a:ext cx="2736849" cy="62309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63084" y="0"/>
            <a:ext cx="8009467" cy="62309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16F3D47-FFE9-479F-9037-FEF9EA7AD6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3138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en tekst bov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CEF5E14-41EF-4384-A221-B95AAD68111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0194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en object bov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56CAE482-F4CF-42FD-A102-D28383B61AD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36884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el, inhoud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292A9103-B1A4-4E72-B16D-CC0F061E632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4803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07500AD-C4BB-4B1D-B172-BA010A5CE0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83147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31746CC9-2660-48D4-8C8B-A0B0CDBB99B0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24634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3A4AE-8DB4-496E-8E13-031B045371D6}" type="datetimeFigureOut">
              <a:rPr lang="en-US"/>
              <a:pPr>
                <a:defRPr/>
              </a:pPr>
              <a:t>2/27/2019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BB038-3F5A-4047-B30F-E06C3E47D8DA}" type="slidenum">
              <a:rPr lang="en-CA"/>
              <a:pPr>
                <a:defRPr/>
              </a:pPr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061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5584BFA8-F1F0-48C5-83CB-E798AD3A5EE3}" type="slidenum">
              <a:rPr lang="en-US" altLang="zh-TW"/>
              <a:pPr/>
              <a:t>‹nr.›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77194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3997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07DCCE98-C9D1-4FEF-ADDE-AE30A9E734C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9303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F8B896B4-E00B-4DE9-9035-90E8A04EE6C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1559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CBA431D4-C4EA-4267-BBB6-C71DCDFCE14A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45641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B81F973-C481-4980-A0B7-87F0E9C3175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0985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1B713D80-EF8A-4A88-BBD7-6C507639B2E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48635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5DF2318-0576-4E4A-A8B4-7BF50C29429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000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EF52B10-FE16-474A-A3EE-A30968C8FBB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6278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63085" y="0"/>
            <a:ext cx="10265833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3085" y="1328738"/>
            <a:ext cx="10949516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1033" y="6470650"/>
            <a:ext cx="3208867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100"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>
            <a:off x="0" y="922338"/>
            <a:ext cx="12192000" cy="0"/>
          </a:xfrm>
          <a:prstGeom prst="line">
            <a:avLst/>
          </a:prstGeom>
          <a:noFill/>
          <a:ln w="12700">
            <a:solidFill>
              <a:srgbClr val="CCCC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nl-NL">
              <a:cs typeface="+mn-cs"/>
            </a:endParaRPr>
          </a:p>
        </p:txBody>
      </p:sp>
      <p:pic>
        <p:nvPicPr>
          <p:cNvPr id="9218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2" y="61119"/>
            <a:ext cx="1066799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97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0000"/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239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5000"/>
        <a:buFont typeface="Times" pitchFamily="18" charset="0"/>
        <a:buChar char="•"/>
        <a:defRPr>
          <a:solidFill>
            <a:schemeClr val="tx1"/>
          </a:solidFill>
          <a:latin typeface="+mn-lt"/>
        </a:defRPr>
      </a:lvl2pPr>
      <a:lvl3pPr marL="1135063" indent="-220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3pPr>
      <a:lvl4pPr marL="1503363" indent="-2079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4pPr>
      <a:lvl5pPr marL="1898650" indent="-2047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5pPr>
      <a:lvl6pPr marL="23558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6pPr>
      <a:lvl7pPr marL="28130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7pPr>
      <a:lvl8pPr marL="32702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8pPr>
      <a:lvl9pPr marL="37274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tE4CB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46314" y="438151"/>
            <a:ext cx="7831137" cy="1095375"/>
          </a:xfrm>
        </p:spPr>
        <p:txBody>
          <a:bodyPr/>
          <a:lstStyle/>
          <a:p>
            <a:pPr eaLnBrk="1" hangingPunct="1"/>
            <a:r>
              <a:rPr lang="en-US" sz="2800" dirty="0"/>
              <a:t>Object Oriented Programming</a:t>
            </a:r>
          </a:p>
        </p:txBody>
      </p:sp>
      <p:sp>
        <p:nvSpPr>
          <p:cNvPr id="167939" name="Rectangle 9"/>
          <p:cNvSpPr>
            <a:spLocks noChangeArrowheads="1"/>
          </p:cNvSpPr>
          <p:nvPr/>
        </p:nvSpPr>
        <p:spPr bwMode="auto">
          <a:xfrm>
            <a:off x="2236788" y="1543051"/>
            <a:ext cx="7834312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Les 5: Strings,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geavanceerde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zaken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Arial" charset="0"/>
                <a:cs typeface="Arial" charset="0"/>
              </a:rPr>
              <a:t>(</a:t>
            </a:r>
            <a:r>
              <a:rPr lang="en-US" sz="2400" dirty="0" err="1">
                <a:solidFill>
                  <a:prstClr val="white"/>
                </a:solidFill>
                <a:latin typeface="Arial" charset="0"/>
                <a:cs typeface="Arial" charset="0"/>
              </a:rPr>
              <a:t>Engelstalige</a:t>
            </a:r>
            <a:r>
              <a:rPr lang="en-US" sz="2400" dirty="0">
                <a:solidFill>
                  <a:prstClr val="white"/>
                </a:solidFill>
                <a:latin typeface="Arial" charset="0"/>
                <a:cs typeface="Arial" charset="0"/>
              </a:rPr>
              <a:t> slides)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791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Working with Delimited String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4825" y="1600200"/>
            <a:ext cx="8713788" cy="49974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kern="1200" dirty="0">
                <a:latin typeface="Verdana" pitchFamily="34" charset="0"/>
                <a:cs typeface="Arial" charset="0"/>
              </a:rPr>
              <a:t>Use the </a:t>
            </a:r>
            <a:r>
              <a:rPr lang="en-US" altLang="zh-TW" sz="2400" kern="1200" dirty="0">
                <a:solidFill>
                  <a:srgbClr val="FF9900"/>
                </a:solidFill>
                <a:latin typeface="Verdana" pitchFamily="34" charset="0"/>
                <a:cs typeface="Arial" charset="0"/>
              </a:rPr>
              <a:t>Split() </a:t>
            </a:r>
            <a:r>
              <a:rPr lang="en-US" altLang="zh-TW" sz="2400" kern="1200" dirty="0">
                <a:latin typeface="Verdana" pitchFamily="34" charset="0"/>
                <a:cs typeface="Arial" charset="0"/>
              </a:rPr>
              <a:t>method of the string object to split delimited data</a:t>
            </a:r>
          </a:p>
          <a:p>
            <a:pPr lvl="1">
              <a:lnSpc>
                <a:spcPct val="90000"/>
              </a:lnSpc>
            </a:pPr>
            <a:r>
              <a:rPr lang="en-US" altLang="zh-TW" sz="2000" kern="1200" dirty="0">
                <a:latin typeface="Verdana" pitchFamily="34" charset="0"/>
                <a:ea typeface="+mn-ea"/>
                <a:cs typeface="Arial" charset="0"/>
              </a:rPr>
              <a:t>Parameter is the char that represents the delimiter</a:t>
            </a:r>
          </a:p>
          <a:p>
            <a:pPr lvl="1">
              <a:lnSpc>
                <a:spcPct val="90000"/>
              </a:lnSpc>
            </a:pPr>
            <a:r>
              <a:rPr lang="en-US" altLang="zh-TW" sz="2000" kern="1200" dirty="0">
                <a:latin typeface="Verdana" pitchFamily="34" charset="0"/>
                <a:ea typeface="+mn-ea"/>
                <a:cs typeface="Arial" charset="0"/>
              </a:rPr>
              <a:t>Returns an array of strings</a:t>
            </a:r>
          </a:p>
          <a:p>
            <a:pPr>
              <a:lnSpc>
                <a:spcPct val="90000"/>
              </a:lnSpc>
            </a:pPr>
            <a:r>
              <a:rPr lang="en-US" altLang="zh-TW" sz="2400" kern="1200" dirty="0">
                <a:latin typeface="Verdana" pitchFamily="34" charset="0"/>
                <a:cs typeface="Arial" charset="0"/>
              </a:rPr>
              <a:t>Use </a:t>
            </a:r>
            <a:r>
              <a:rPr lang="en-US" altLang="zh-TW" sz="2400" kern="1200" dirty="0" err="1">
                <a:solidFill>
                  <a:srgbClr val="FF9900"/>
                </a:solidFill>
                <a:latin typeface="Verdana" pitchFamily="34" charset="0"/>
                <a:cs typeface="Arial" charset="0"/>
              </a:rPr>
              <a:t>String.Join</a:t>
            </a:r>
            <a:r>
              <a:rPr lang="en-US" altLang="zh-TW" sz="2400" kern="1200" dirty="0">
                <a:solidFill>
                  <a:srgbClr val="FF9900"/>
                </a:solidFill>
                <a:latin typeface="Verdana" pitchFamily="34" charset="0"/>
                <a:cs typeface="Arial" charset="0"/>
              </a:rPr>
              <a:t>()</a:t>
            </a:r>
            <a:r>
              <a:rPr lang="en-US" altLang="zh-TW" sz="2400" kern="1200" dirty="0">
                <a:latin typeface="Verdana" pitchFamily="34" charset="0"/>
                <a:cs typeface="Arial" charset="0"/>
              </a:rPr>
              <a:t> to join an array of strings</a:t>
            </a:r>
          </a:p>
          <a:p>
            <a:pPr lvl="1">
              <a:lnSpc>
                <a:spcPct val="90000"/>
              </a:lnSpc>
            </a:pPr>
            <a:r>
              <a:rPr lang="en-US" altLang="zh-TW" sz="2000" kern="1200" dirty="0">
                <a:latin typeface="Verdana" pitchFamily="34" charset="0"/>
                <a:ea typeface="+mn-ea"/>
                <a:cs typeface="Arial" charset="0"/>
              </a:rPr>
              <a:t>1st parameter is the delimiter to use</a:t>
            </a:r>
          </a:p>
          <a:p>
            <a:pPr lvl="1">
              <a:lnSpc>
                <a:spcPct val="90000"/>
              </a:lnSpc>
            </a:pPr>
            <a:r>
              <a:rPr lang="en-US" altLang="zh-TW" sz="2000" kern="1200" dirty="0">
                <a:latin typeface="Verdana" pitchFamily="34" charset="0"/>
                <a:ea typeface="+mn-ea"/>
                <a:cs typeface="Arial" charset="0"/>
              </a:rPr>
              <a:t>2nd parameter is the string array to join</a:t>
            </a:r>
          </a:p>
        </p:txBody>
      </p:sp>
    </p:spTree>
    <p:extLst>
      <p:ext uri="{BB962C8B-B14F-4D97-AF65-F5344CB8AC3E}">
        <p14:creationId xmlns:p14="http://schemas.microsoft.com/office/powerpoint/2010/main" val="1735584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39825"/>
          </a:xfrm>
        </p:spPr>
        <p:txBody>
          <a:bodyPr/>
          <a:lstStyle/>
          <a:p>
            <a:r>
              <a:rPr lang="en-US" altLang="zh-TW" sz="3200" dirty="0"/>
              <a:t>Working with Delimited String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66801"/>
            <a:ext cx="6400800" cy="420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4140201" y="2328863"/>
            <a:ext cx="1249363" cy="228600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16389" name="AutoShape 5"/>
          <p:cNvCxnSpPr>
            <a:cxnSpLocks noChangeShapeType="1"/>
            <a:stCxn id="16388" idx="3"/>
            <a:endCxn id="16390" idx="3"/>
          </p:cNvCxnSpPr>
          <p:nvPr/>
        </p:nvCxnSpPr>
        <p:spPr bwMode="auto">
          <a:xfrm>
            <a:off x="5403850" y="2443164"/>
            <a:ext cx="2825750" cy="803275"/>
          </a:xfrm>
          <a:prstGeom prst="straightConnector1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390" name="Text Box 6"/>
          <p:cNvSpPr txBox="1">
            <a:spLocks noChangeArrowheads="1"/>
          </p:cNvSpPr>
          <p:nvPr/>
        </p:nvSpPr>
        <p:spPr bwMode="auto">
          <a:xfrm rot="10800000">
            <a:off x="8229600" y="1371601"/>
            <a:ext cx="2133600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Use the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Arial" charset="0"/>
              </a:rPr>
              <a:t>Split()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method of the string object to split delimited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Parameter is the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Arial" charset="0"/>
              </a:rPr>
              <a:t>char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that represents the delimiter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Returns an array of strings</a:t>
            </a: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3530601" y="4191000"/>
            <a:ext cx="2809875" cy="228600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16392" name="AutoShape 8"/>
          <p:cNvCxnSpPr>
            <a:cxnSpLocks noChangeShapeType="1"/>
            <a:stCxn id="16391" idx="3"/>
            <a:endCxn id="16393" idx="2"/>
          </p:cNvCxnSpPr>
          <p:nvPr/>
        </p:nvCxnSpPr>
        <p:spPr bwMode="auto">
          <a:xfrm>
            <a:off x="6354764" y="4305301"/>
            <a:ext cx="211137" cy="1211263"/>
          </a:xfrm>
          <a:prstGeom prst="straightConnector1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393" name="Text Box 9"/>
          <p:cNvSpPr txBox="1">
            <a:spLocks noChangeArrowheads="1"/>
          </p:cNvSpPr>
          <p:nvPr/>
        </p:nvSpPr>
        <p:spPr bwMode="auto">
          <a:xfrm rot="10800000">
            <a:off x="3503614" y="5516564"/>
            <a:ext cx="61245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Use 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Arial" charset="0"/>
              </a:rPr>
              <a:t>String.Join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Arial" charset="0"/>
              </a:rPr>
              <a:t>()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to join an array of strings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</a:t>
            </a:r>
            <a:r>
              <a:rPr kumimoji="0" lang="en-US" altLang="zh-TW" sz="2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st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parameter is the delimiter to use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2</a:t>
            </a:r>
            <a:r>
              <a:rPr kumimoji="0" lang="en-US" altLang="zh-TW" sz="2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nd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parameter is the string array to join</a:t>
            </a:r>
          </a:p>
        </p:txBody>
      </p:sp>
    </p:spTree>
    <p:extLst>
      <p:ext uri="{BB962C8B-B14F-4D97-AF65-F5344CB8AC3E}">
        <p14:creationId xmlns:p14="http://schemas.microsoft.com/office/powerpoint/2010/main" val="881938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1992313" y="1"/>
            <a:ext cx="8229600" cy="765175"/>
          </a:xfrm>
        </p:spPr>
        <p:txBody>
          <a:bodyPr/>
          <a:lstStyle/>
          <a:p>
            <a:r>
              <a:rPr lang="en-US" altLang="zh-TW" sz="3200" dirty="0"/>
              <a:t>Length, Trim, …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78911" y="1875613"/>
            <a:ext cx="9144000" cy="5689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TW" b="1" dirty="0">
                <a:solidFill>
                  <a:srgbClr val="FF8800"/>
                </a:solidFill>
                <a:latin typeface="Courier New" pitchFamily="49" charset="0"/>
              </a:rPr>
              <a:t>Length</a:t>
            </a:r>
            <a:endParaRPr lang="en-US" altLang="zh-TW" dirty="0">
              <a:solidFill>
                <a:srgbClr val="FF880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altLang="zh-TW" dirty="0"/>
              <a:t>Number of characters in a string</a:t>
            </a:r>
          </a:p>
          <a:p>
            <a:pPr lvl="1">
              <a:lnSpc>
                <a:spcPct val="80000"/>
              </a:lnSpc>
            </a:pPr>
            <a:r>
              <a:rPr lang="en-US" altLang="zh-TW" dirty="0"/>
              <a:t>A Property not method</a:t>
            </a:r>
            <a:r>
              <a:rPr lang="en-US" altLang="zh-TW" dirty="0">
                <a:latin typeface="Arial"/>
              </a:rPr>
              <a:t>…</a:t>
            </a:r>
            <a:r>
              <a:rPr lang="en-US" altLang="zh-TW" dirty="0"/>
              <a:t> notice no </a:t>
            </a:r>
            <a:r>
              <a:rPr lang="en-US" altLang="zh-TW" b="1" dirty="0">
                <a:latin typeface="Courier New" pitchFamily="49" charset="0"/>
              </a:rPr>
              <a:t>()</a:t>
            </a:r>
          </a:p>
          <a:p>
            <a:pPr>
              <a:lnSpc>
                <a:spcPct val="80000"/>
              </a:lnSpc>
            </a:pPr>
            <a:r>
              <a:rPr lang="en-US" altLang="zh-TW" b="1" dirty="0" err="1">
                <a:solidFill>
                  <a:srgbClr val="FF8800"/>
                </a:solidFill>
                <a:latin typeface="Courier New" pitchFamily="49" charset="0"/>
              </a:rPr>
              <a:t>IndexOf</a:t>
            </a:r>
            <a:r>
              <a:rPr lang="en-US" altLang="zh-TW" b="1" dirty="0">
                <a:solidFill>
                  <a:srgbClr val="FF8800"/>
                </a:solidFill>
                <a:latin typeface="Courier New" pitchFamily="49" charset="0"/>
              </a:rPr>
              <a:t>()</a:t>
            </a:r>
          </a:p>
          <a:p>
            <a:pPr lvl="1">
              <a:lnSpc>
                <a:spcPct val="80000"/>
              </a:lnSpc>
            </a:pPr>
            <a:r>
              <a:rPr lang="en-US" altLang="zh-TW" dirty="0"/>
              <a:t>Returns an </a:t>
            </a:r>
            <a:r>
              <a:rPr lang="en-US" altLang="zh-TW" b="1" dirty="0" err="1">
                <a:latin typeface="Courier New" pitchFamily="49" charset="0"/>
              </a:rPr>
              <a:t>int</a:t>
            </a:r>
            <a:r>
              <a:rPr lang="en-US" altLang="zh-TW" dirty="0"/>
              <a:t> representing the index of first character of the search string</a:t>
            </a:r>
          </a:p>
          <a:p>
            <a:pPr lvl="1">
              <a:lnSpc>
                <a:spcPct val="80000"/>
              </a:lnSpc>
            </a:pPr>
            <a:r>
              <a:rPr lang="en-US" altLang="zh-TW" dirty="0"/>
              <a:t>Parameter is the string to search for</a:t>
            </a:r>
          </a:p>
          <a:p>
            <a:pPr>
              <a:lnSpc>
                <a:spcPct val="80000"/>
              </a:lnSpc>
            </a:pPr>
            <a:r>
              <a:rPr lang="en-US" altLang="zh-TW" b="1" dirty="0">
                <a:solidFill>
                  <a:srgbClr val="FF8800"/>
                </a:solidFill>
                <a:latin typeface="Courier New" pitchFamily="49" charset="0"/>
              </a:rPr>
              <a:t>Trim()</a:t>
            </a:r>
          </a:p>
          <a:p>
            <a:pPr lvl="1">
              <a:lnSpc>
                <a:spcPct val="80000"/>
              </a:lnSpc>
            </a:pPr>
            <a:r>
              <a:rPr lang="en-US" altLang="zh-TW" dirty="0"/>
              <a:t>Removes white spaces from a string</a:t>
            </a:r>
          </a:p>
          <a:p>
            <a:pPr>
              <a:lnSpc>
                <a:spcPct val="80000"/>
              </a:lnSpc>
            </a:pPr>
            <a:r>
              <a:rPr lang="en-US" altLang="zh-TW" b="1" dirty="0" err="1">
                <a:solidFill>
                  <a:srgbClr val="FF8800"/>
                </a:solidFill>
                <a:latin typeface="Courier New" pitchFamily="49" charset="0"/>
              </a:rPr>
              <a:t>ToUpper</a:t>
            </a:r>
            <a:r>
              <a:rPr lang="en-US" altLang="zh-TW" b="1" dirty="0">
                <a:solidFill>
                  <a:srgbClr val="FF8800"/>
                </a:solidFill>
                <a:latin typeface="Courier New" pitchFamily="49" charset="0"/>
              </a:rPr>
              <a:t>()</a:t>
            </a:r>
          </a:p>
          <a:p>
            <a:pPr lvl="1">
              <a:lnSpc>
                <a:spcPct val="80000"/>
              </a:lnSpc>
            </a:pPr>
            <a:r>
              <a:rPr lang="en-US" altLang="zh-TW" dirty="0"/>
              <a:t>Returns an UPPERCASE version of the string</a:t>
            </a:r>
          </a:p>
          <a:p>
            <a:pPr>
              <a:lnSpc>
                <a:spcPct val="80000"/>
              </a:lnSpc>
            </a:pPr>
            <a:r>
              <a:rPr lang="en-US" altLang="zh-TW" b="1" dirty="0" err="1">
                <a:solidFill>
                  <a:srgbClr val="FF8800"/>
                </a:solidFill>
                <a:latin typeface="Courier New" pitchFamily="49" charset="0"/>
              </a:rPr>
              <a:t>ToLower</a:t>
            </a:r>
            <a:r>
              <a:rPr lang="en-US" altLang="zh-TW" b="1" dirty="0">
                <a:solidFill>
                  <a:srgbClr val="FF8800"/>
                </a:solidFill>
                <a:latin typeface="Courier New" pitchFamily="49" charset="0"/>
              </a:rPr>
              <a:t>()</a:t>
            </a:r>
          </a:p>
          <a:p>
            <a:pPr lvl="1">
              <a:lnSpc>
                <a:spcPct val="80000"/>
              </a:lnSpc>
            </a:pPr>
            <a:r>
              <a:rPr lang="en-US" altLang="zh-TW" dirty="0"/>
              <a:t>Returns a lowercase version of the string</a:t>
            </a:r>
          </a:p>
        </p:txBody>
      </p:sp>
    </p:spTree>
    <p:extLst>
      <p:ext uri="{BB962C8B-B14F-4D97-AF65-F5344CB8AC3E}">
        <p14:creationId xmlns:p14="http://schemas.microsoft.com/office/powerpoint/2010/main" val="2041036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052514"/>
            <a:ext cx="5573712" cy="558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1981200" y="277814"/>
            <a:ext cx="8229600" cy="630237"/>
          </a:xfrm>
        </p:spPr>
        <p:txBody>
          <a:bodyPr/>
          <a:lstStyle/>
          <a:p>
            <a:r>
              <a:rPr lang="en-US" altLang="zh-TW" sz="3200" dirty="0"/>
              <a:t>Exercise: what will be the output?</a:t>
            </a:r>
          </a:p>
        </p:txBody>
      </p:sp>
    </p:spTree>
    <p:extLst>
      <p:ext uri="{BB962C8B-B14F-4D97-AF65-F5344CB8AC3E}">
        <p14:creationId xmlns:p14="http://schemas.microsoft.com/office/powerpoint/2010/main" val="3744220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052514"/>
            <a:ext cx="5573712" cy="558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1981200" y="277814"/>
            <a:ext cx="8229600" cy="630237"/>
          </a:xfrm>
        </p:spPr>
        <p:txBody>
          <a:bodyPr/>
          <a:lstStyle/>
          <a:p>
            <a:r>
              <a:rPr lang="en-US" altLang="zh-TW" sz="3200" dirty="0"/>
              <a:t>Length, Trim, …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1" y="3716338"/>
            <a:ext cx="3706813" cy="294005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914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9157" y="1237108"/>
            <a:ext cx="8686800" cy="4530725"/>
          </a:xfrm>
        </p:spPr>
        <p:txBody>
          <a:bodyPr/>
          <a:lstStyle/>
          <a:p>
            <a:r>
              <a:rPr lang="en-US" altLang="zh-TW" dirty="0"/>
              <a:t>string Replace( string old, string new )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937" y="1854171"/>
            <a:ext cx="5667375" cy="1343025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267" y="3811649"/>
            <a:ext cx="5200650" cy="16002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936" y="3045271"/>
            <a:ext cx="2914650" cy="457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388" y="5290326"/>
            <a:ext cx="3600450" cy="542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432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984342"/>
            <a:ext cx="8686800" cy="4530725"/>
          </a:xfrm>
        </p:spPr>
        <p:txBody>
          <a:bodyPr/>
          <a:lstStyle/>
          <a:p>
            <a:r>
              <a:rPr lang="en-US" altLang="zh-TW" dirty="0"/>
              <a:t>int Compare( string s1, string s2 ) </a:t>
            </a:r>
          </a:p>
          <a:p>
            <a:pPr lvl="1"/>
            <a:r>
              <a:rPr lang="en-US" altLang="zh-TW" dirty="0"/>
              <a:t>-1: s1  &lt;  s2</a:t>
            </a:r>
          </a:p>
          <a:p>
            <a:pPr lvl="1"/>
            <a:r>
              <a:rPr lang="en-US" altLang="zh-TW" dirty="0"/>
              <a:t>0 : s1 == s2 </a:t>
            </a:r>
          </a:p>
          <a:p>
            <a:pPr lvl="1"/>
            <a:r>
              <a:rPr lang="en-US" altLang="zh-TW" dirty="0"/>
              <a:t>1 : s1  &gt;  s2</a:t>
            </a:r>
          </a:p>
          <a:p>
            <a:pPr lvl="1"/>
            <a:endParaRPr lang="en-US" altLang="zh-TW" dirty="0"/>
          </a:p>
          <a:p>
            <a:pPr lvl="1"/>
            <a:r>
              <a:rPr lang="en-US" dirty="0"/>
              <a:t>returns an integer that indicates their relative position in the sort order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7B686B5-A3C3-43BB-81FD-E7C7E2B27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281" y="3117619"/>
            <a:ext cx="53721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26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D9BE57-3E4C-4F2D-A61F-E5D956E6E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ReadAllLines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954FBB-04FE-4149-B12D-8423DB11F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System.File.ReadAllLines</a:t>
            </a:r>
            <a:endParaRPr lang="nl-BE" dirty="0"/>
          </a:p>
          <a:p>
            <a:pPr lvl="1"/>
            <a:r>
              <a:rPr lang="nl-BE" dirty="0"/>
              <a:t>Return </a:t>
            </a:r>
            <a:r>
              <a:rPr lang="nl-BE" dirty="0" err="1"/>
              <a:t>an</a:t>
            </a:r>
            <a:r>
              <a:rPr lang="nl-BE" dirty="0"/>
              <a:t> arrays of strings, </a:t>
            </a:r>
            <a:r>
              <a:rPr lang="nl-BE" dirty="0" err="1"/>
              <a:t>each</a:t>
            </a:r>
            <a:r>
              <a:rPr lang="nl-BE" dirty="0"/>
              <a:t> string </a:t>
            </a:r>
            <a:r>
              <a:rPr lang="nl-BE" dirty="0" err="1"/>
              <a:t>being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line of </a:t>
            </a:r>
            <a:r>
              <a:rPr lang="nl-BE" dirty="0" err="1"/>
              <a:t>text</a:t>
            </a:r>
            <a:r>
              <a:rPr lang="nl-BE" dirty="0"/>
              <a:t> (</a:t>
            </a:r>
            <a:r>
              <a:rPr lang="nl-BE" dirty="0" err="1"/>
              <a:t>ending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\r\n) in </a:t>
            </a:r>
            <a:r>
              <a:rPr lang="nl-BE" dirty="0" err="1"/>
              <a:t>the</a:t>
            </a:r>
            <a:r>
              <a:rPr lang="nl-BE" dirty="0"/>
              <a:t> file</a:t>
            </a:r>
          </a:p>
          <a:p>
            <a:pPr lvl="1"/>
            <a:r>
              <a:rPr lang="nl-BE" dirty="0" err="1"/>
              <a:t>File.WriteAllLines</a:t>
            </a:r>
            <a:r>
              <a:rPr lang="nl-BE" dirty="0"/>
              <a:t> : reverse, </a:t>
            </a:r>
            <a:r>
              <a:rPr lang="nl-BE" dirty="0" err="1"/>
              <a:t>write</a:t>
            </a:r>
            <a:r>
              <a:rPr lang="nl-BE" dirty="0"/>
              <a:t> string array </a:t>
            </a:r>
            <a:r>
              <a:rPr lang="nl-BE" dirty="0" err="1"/>
              <a:t>to</a:t>
            </a:r>
            <a:r>
              <a:rPr lang="nl-BE" dirty="0"/>
              <a:t> a file</a:t>
            </a:r>
          </a:p>
          <a:p>
            <a:pPr lvl="1"/>
            <a:endParaRPr lang="nl-BE" dirty="0"/>
          </a:p>
          <a:p>
            <a:r>
              <a:rPr lang="nl-BE" dirty="0" err="1"/>
              <a:t>Example</a:t>
            </a:r>
            <a:r>
              <a:rPr lang="nl-BE" dirty="0"/>
              <a:t>: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A47D2FD-5228-48A5-9908-BA724CB5E4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185B150-D8AF-4289-83EB-29C0CD543CA1}"/>
              </a:ext>
            </a:extLst>
          </p:cNvPr>
          <p:cNvSpPr/>
          <p:nvPr/>
        </p:nvSpPr>
        <p:spPr>
          <a:xfrm>
            <a:off x="1034143" y="2641938"/>
            <a:ext cx="914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string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[] lines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File.ReadAllLines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@"c:\mymovies.csv"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for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(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int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i = 0; i &lt; lines.Length; i++)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   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Console.WriteLine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lines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[i]);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}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06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B4CECA-C35E-43F0-812C-8C2826E31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</a:t>
            </a:r>
            <a:r>
              <a:rPr lang="nl-BE" dirty="0" err="1"/>
              <a:t>csv-parser</a:t>
            </a:r>
            <a:r>
              <a:rPr lang="nl-BE" dirty="0"/>
              <a:t> </a:t>
            </a:r>
            <a:r>
              <a:rPr lang="nl-BE" dirty="0" err="1"/>
              <a:t>example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042D17-8067-441B-9CA4-EF8541AA9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Imagine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have a </a:t>
            </a:r>
            <a:r>
              <a:rPr lang="nl-BE" dirty="0" err="1"/>
              <a:t>csv</a:t>
            </a:r>
            <a:r>
              <a:rPr lang="nl-BE" dirty="0"/>
              <a:t> file </a:t>
            </a:r>
            <a:r>
              <a:rPr lang="nl-BE" dirty="0" err="1"/>
              <a:t>such</a:t>
            </a:r>
            <a:r>
              <a:rPr lang="nl-BE" dirty="0"/>
              <a:t> as soccerstars.csv </a:t>
            </a:r>
            <a:r>
              <a:rPr lang="nl-BE" dirty="0" err="1"/>
              <a:t>containing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following</a:t>
            </a:r>
            <a:r>
              <a:rPr lang="nl-BE" dirty="0"/>
              <a:t> </a:t>
            </a:r>
            <a:r>
              <a:rPr lang="nl-BE" dirty="0" err="1"/>
              <a:t>text</a:t>
            </a:r>
            <a:r>
              <a:rPr lang="nl-BE" dirty="0"/>
              <a:t>:</a:t>
            </a:r>
          </a:p>
          <a:p>
            <a:pPr marL="477837" lvl="1" indent="0">
              <a:buNone/>
            </a:pPr>
            <a:r>
              <a:rPr lang="nl-BE" dirty="0"/>
              <a:t>Dams;Tim;1981</a:t>
            </a:r>
          </a:p>
          <a:p>
            <a:pPr marL="477837" lvl="1" indent="0">
              <a:buNone/>
            </a:pPr>
            <a:r>
              <a:rPr lang="nl-BE" dirty="0"/>
              <a:t>Hamdaoui;Mounir;1984</a:t>
            </a:r>
          </a:p>
          <a:p>
            <a:pPr marL="477837" lvl="1" indent="0">
              <a:buNone/>
            </a:pPr>
            <a:r>
              <a:rPr lang="nl-BE" dirty="0"/>
              <a:t>Stoffels;José;1950</a:t>
            </a:r>
          </a:p>
          <a:p>
            <a:pPr marL="477837" lvl="1" indent="0">
              <a:buNone/>
            </a:pPr>
            <a:endParaRPr lang="nl-BE" dirty="0"/>
          </a:p>
          <a:p>
            <a:pPr marL="477837" lvl="1" indent="0">
              <a:buNone/>
            </a:pPr>
            <a:endParaRPr lang="nl-BE" dirty="0"/>
          </a:p>
          <a:p>
            <a:r>
              <a:rPr lang="nl-BE" dirty="0" err="1"/>
              <a:t>Following</a:t>
            </a:r>
            <a:r>
              <a:rPr lang="nl-BE" dirty="0"/>
              <a:t> code </a:t>
            </a:r>
            <a:r>
              <a:rPr lang="nl-BE" dirty="0" err="1"/>
              <a:t>parses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file, </a:t>
            </a:r>
            <a:r>
              <a:rPr lang="nl-BE" dirty="0" err="1"/>
              <a:t>and</a:t>
            </a:r>
            <a:r>
              <a:rPr lang="nl-BE" dirty="0"/>
              <a:t> prints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individuel</a:t>
            </a:r>
            <a:r>
              <a:rPr lang="nl-BE" dirty="0"/>
              <a:t> information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player</a:t>
            </a:r>
            <a:r>
              <a:rPr lang="nl-BE" dirty="0"/>
              <a:t>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2794EA5-9E6D-40FC-B11D-664ACBD1F9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D91BA758-8F4C-4F04-A176-A9C114DDE136}"/>
              </a:ext>
            </a:extLst>
          </p:cNvPr>
          <p:cNvSpPr/>
          <p:nvPr/>
        </p:nvSpPr>
        <p:spPr>
          <a:xfrm>
            <a:off x="1324127" y="3724986"/>
            <a:ext cx="109495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string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[] lines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File.ReadAllLines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@"c:\soccerstars.csv"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for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(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int</a:t>
            </a: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i = 0; i &lt; lines.Length; i++)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    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string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[]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splitted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=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lines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[i].Split(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';'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   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Console.WriteLine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$"Voornaam speler 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{i}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= 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{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splitted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[1]}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   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Console.WriteLine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$"Achternaam speler 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{i}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= 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{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splitted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[0]}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   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Console.WriteLine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(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$"Geboortejaar speler 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{i}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= 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{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splitted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[2]}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"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            }</a:t>
            </a: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54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1C036D-42A6-4B03-BD32-D49B37D5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Using </a:t>
            </a:r>
            <a:r>
              <a:rPr lang="nl-BE" dirty="0" err="1"/>
              <a:t>webclient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process</a:t>
            </a:r>
            <a:r>
              <a:rPr lang="nl-BE" dirty="0"/>
              <a:t> online </a:t>
            </a:r>
            <a:r>
              <a:rPr lang="nl-BE" dirty="0" err="1"/>
              <a:t>csv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73DE9A-781A-4950-A4A0-347740AA4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  <a:hlinkClick r:id="rId2"/>
              </a:rPr>
              <a:t>https://bit.ly/2tE4CB0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B638965-D335-497E-927B-F5271E67C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19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EC488A5-B19B-48AA-B81F-02A4E84C5B09}"/>
              </a:ext>
            </a:extLst>
          </p:cNvPr>
          <p:cNvSpPr/>
          <p:nvPr/>
        </p:nvSpPr>
        <p:spPr>
          <a:xfrm>
            <a:off x="548640" y="2330670"/>
            <a:ext cx="934904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	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System.Net.WebClient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wc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System.Net.WebClient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csv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wc.DownloadString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"https://bit.ly/2tE4CB0"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</a:p>
          <a:p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>
                <a:solidFill>
                  <a:srgbClr val="0000FF"/>
                </a:solidFill>
                <a:latin typeface="Consolas" panose="020B0609020204030204" pitchFamily="49" charset="0"/>
              </a:rPr>
              <a:t>string[]</a:t>
            </a:r>
            <a:r>
              <a:rPr lang="nl-BE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splitted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csv.Split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i = 1; i &lt;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splitted.Length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[] lijnsplit 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splitted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[i].Split(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','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Console.WriteLine(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"Data 1="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+lijnsplit[0]);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Console.WriteLine(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"Data 2="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+ lijnsplit[1]);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endParaRPr lang="nl-BE" dirty="0"/>
          </a:p>
        </p:txBody>
      </p:sp>
      <p:sp>
        <p:nvSpPr>
          <p:cNvPr id="6" name="Bijschrift: lijn 5">
            <a:extLst>
              <a:ext uri="{FF2B5EF4-FFF2-40B4-BE49-F238E27FC236}">
                <a16:creationId xmlns:a16="http://schemas.microsoft.com/office/drawing/2014/main" id="{BCA397F0-3A15-4730-8A87-1F57A863C2FD}"/>
              </a:ext>
            </a:extLst>
          </p:cNvPr>
          <p:cNvSpPr/>
          <p:nvPr/>
        </p:nvSpPr>
        <p:spPr bwMode="auto">
          <a:xfrm>
            <a:off x="7187739" y="3085495"/>
            <a:ext cx="2460566" cy="483437"/>
          </a:xfrm>
          <a:prstGeom prst="borderCallout1">
            <a:avLst>
              <a:gd name="adj1" fmla="val 18750"/>
              <a:gd name="adj2" fmla="val -8333"/>
              <a:gd name="adj3" fmla="val 157207"/>
              <a:gd name="adj4" fmla="val -131735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BE" dirty="0">
                <a:latin typeface="Arial" charset="0"/>
              </a:rPr>
              <a:t>First line is a header</a:t>
            </a:r>
            <a:endParaRPr kumimoji="0" 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37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Strings 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Arrays of </a:t>
            </a:r>
            <a:r>
              <a:rPr lang="nl-BE" dirty="0" err="1"/>
              <a:t>chars</a:t>
            </a:r>
            <a:r>
              <a:rPr lang="nl-BE" dirty="0"/>
              <a:t> are: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372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92313" y="103850"/>
            <a:ext cx="8229600" cy="1139825"/>
          </a:xfrm>
        </p:spPr>
        <p:txBody>
          <a:bodyPr/>
          <a:lstStyle/>
          <a:p>
            <a:r>
              <a:rPr lang="en-US" altLang="zh-TW" sz="3200" dirty="0"/>
              <a:t>Strings: </a:t>
            </a:r>
            <a:r>
              <a:rPr lang="en-US" altLang="zh-TW" sz="2400" dirty="0"/>
              <a:t>What are they?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2313" y="1412876"/>
            <a:ext cx="8229600" cy="4968875"/>
          </a:xfrm>
        </p:spPr>
        <p:txBody>
          <a:bodyPr/>
          <a:lstStyle/>
          <a:p>
            <a:r>
              <a:rPr lang="en-US" altLang="zh-TW" sz="2800" dirty="0"/>
              <a:t>What is a string?</a:t>
            </a:r>
          </a:p>
          <a:p>
            <a:pPr lvl="1"/>
            <a:r>
              <a:rPr lang="en-US" altLang="zh-TW" sz="2400" dirty="0"/>
              <a:t>In real-life: A sequence of letters and numbers</a:t>
            </a:r>
          </a:p>
          <a:p>
            <a:pPr lvl="1"/>
            <a:r>
              <a:rPr lang="en-US" altLang="zh-TW" sz="2400" dirty="0"/>
              <a:t>In C#: A collection of </a:t>
            </a:r>
            <a:r>
              <a:rPr lang="en-US" altLang="zh-TW" sz="2400" b="1" dirty="0">
                <a:solidFill>
                  <a:srgbClr val="FF9900"/>
                </a:solidFill>
                <a:latin typeface="Courier New" pitchFamily="49" charset="0"/>
              </a:rPr>
              <a:t>char</a:t>
            </a:r>
            <a:r>
              <a:rPr lang="en-US" altLang="zh-TW" sz="2400" dirty="0"/>
              <a:t> data types (0, 1, n)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1895348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Strings: </a:t>
            </a:r>
            <a:r>
              <a:rPr lang="en-US" altLang="zh-TW" sz="1400" dirty="0"/>
              <a:t>What are they?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800" dirty="0"/>
              <a:t>Where area strings used?</a:t>
            </a:r>
          </a:p>
          <a:p>
            <a:pPr lvl="1"/>
            <a:r>
              <a:rPr lang="en-US" altLang="zh-TW" sz="2400" dirty="0"/>
              <a:t>Everywhere!</a:t>
            </a:r>
          </a:p>
          <a:p>
            <a:pPr lvl="1"/>
            <a:r>
              <a:rPr lang="en-US" altLang="zh-TW" sz="2400" dirty="0"/>
              <a:t>Probably the most commonly used type</a:t>
            </a:r>
          </a:p>
          <a:p>
            <a:pPr lvl="1"/>
            <a:r>
              <a:rPr lang="en-US" altLang="zh-TW" sz="2400" dirty="0"/>
              <a:t>All inputs in .NET Console, Web, Windows applications are initially strings </a:t>
            </a:r>
          </a:p>
        </p:txBody>
      </p:sp>
    </p:spTree>
    <p:extLst>
      <p:ext uri="{BB962C8B-B14F-4D97-AF65-F5344CB8AC3E}">
        <p14:creationId xmlns:p14="http://schemas.microsoft.com/office/powerpoint/2010/main" val="4039224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622"/>
            <a:ext cx="8229600" cy="1139825"/>
          </a:xfrm>
        </p:spPr>
        <p:txBody>
          <a:bodyPr/>
          <a:lstStyle/>
          <a:p>
            <a:r>
              <a:rPr lang="en-US" altLang="zh-TW" sz="2800" dirty="0"/>
              <a:t>Verbatim &amp; Escape Characters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74826" y="1600201"/>
            <a:ext cx="8893175" cy="19732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Escape Characters are non-printable characters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Data read from files may contain these characters</a:t>
            </a:r>
          </a:p>
          <a:p>
            <a:pPr lvl="1">
              <a:lnSpc>
                <a:spcPct val="90000"/>
              </a:lnSpc>
            </a:pPr>
            <a:r>
              <a:rPr lang="en-US" altLang="zh-TW" dirty="0"/>
              <a:t>Data written to files may contain these characters</a:t>
            </a:r>
          </a:p>
        </p:txBody>
      </p:sp>
      <p:sp>
        <p:nvSpPr>
          <p:cNvPr id="14372" name="Rectangle 36"/>
          <p:cNvSpPr>
            <a:spLocks noChangeArrowheads="1"/>
          </p:cNvSpPr>
          <p:nvPr/>
        </p:nvSpPr>
        <p:spPr bwMode="auto">
          <a:xfrm>
            <a:off x="2257647" y="3323931"/>
            <a:ext cx="8686800" cy="194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B9F25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Verbatim Character: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@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Char char="•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Means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“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as-is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”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, literally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Char char="•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Adding the verbatim character eliminates the effects of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“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\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”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 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Char char="•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Often used in local file paths</a:t>
            </a:r>
          </a:p>
        </p:txBody>
      </p:sp>
    </p:spTree>
    <p:extLst>
      <p:ext uri="{BB962C8B-B14F-4D97-AF65-F5344CB8AC3E}">
        <p14:creationId xmlns:p14="http://schemas.microsoft.com/office/powerpoint/2010/main" val="3994881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3C9D81-BA71-414B-A9AA-109632AE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Escape </a:t>
            </a:r>
            <a:r>
              <a:rPr lang="nl-BE" dirty="0" err="1"/>
              <a:t>characters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29E4A1-EC4F-43D8-BA76-3EF323BDD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085" y="1304987"/>
            <a:ext cx="10949516" cy="4902200"/>
          </a:xfrm>
        </p:spPr>
        <p:txBody>
          <a:bodyPr/>
          <a:lstStyle/>
          <a:p>
            <a:r>
              <a:rPr lang="nl-BE" sz="1600" dirty="0"/>
              <a:t>C# </a:t>
            </a:r>
            <a:r>
              <a:rPr lang="nl-BE" sz="1600" dirty="0" err="1"/>
              <a:t>defines</a:t>
            </a:r>
            <a:r>
              <a:rPr lang="nl-BE" sz="1600" dirty="0"/>
              <a:t> </a:t>
            </a:r>
            <a:r>
              <a:rPr lang="nl-BE" sz="1600" dirty="0" err="1"/>
              <a:t>the</a:t>
            </a:r>
            <a:r>
              <a:rPr lang="nl-BE" sz="1600" dirty="0"/>
              <a:t> </a:t>
            </a:r>
            <a:r>
              <a:rPr lang="nl-BE" sz="1600" dirty="0" err="1"/>
              <a:t>following</a:t>
            </a:r>
            <a:r>
              <a:rPr lang="nl-BE" sz="1600" dirty="0"/>
              <a:t> </a:t>
            </a:r>
            <a:r>
              <a:rPr lang="nl-BE" sz="1600" dirty="0" err="1"/>
              <a:t>character</a:t>
            </a:r>
            <a:r>
              <a:rPr lang="nl-BE" sz="1600" dirty="0"/>
              <a:t> escape </a:t>
            </a:r>
            <a:r>
              <a:rPr lang="nl-BE" sz="1600" dirty="0" err="1"/>
              <a:t>sequences</a:t>
            </a:r>
            <a:r>
              <a:rPr lang="nl-BE" sz="1600" dirty="0"/>
              <a:t>:</a:t>
            </a:r>
          </a:p>
          <a:p>
            <a:endParaRPr lang="nl-BE" sz="1600" dirty="0"/>
          </a:p>
          <a:p>
            <a:pPr lvl="1"/>
            <a:r>
              <a:rPr lang="nl-BE" sz="1400" b="1" dirty="0"/>
              <a:t>\' – single quote, </a:t>
            </a:r>
            <a:r>
              <a:rPr lang="nl-BE" sz="1400" b="1" dirty="0" err="1"/>
              <a:t>needed</a:t>
            </a:r>
            <a:r>
              <a:rPr lang="nl-BE" sz="1400" b="1" dirty="0"/>
              <a:t> </a:t>
            </a:r>
            <a:r>
              <a:rPr lang="nl-BE" sz="1400" b="1" dirty="0" err="1"/>
              <a:t>for</a:t>
            </a:r>
            <a:r>
              <a:rPr lang="nl-BE" sz="1400" b="1" dirty="0"/>
              <a:t> </a:t>
            </a:r>
            <a:r>
              <a:rPr lang="nl-BE" sz="1400" b="1" dirty="0" err="1"/>
              <a:t>character</a:t>
            </a:r>
            <a:r>
              <a:rPr lang="nl-BE" sz="1400" b="1" dirty="0"/>
              <a:t> </a:t>
            </a:r>
            <a:r>
              <a:rPr lang="nl-BE" sz="1400" b="1" dirty="0" err="1"/>
              <a:t>literals</a:t>
            </a:r>
            <a:endParaRPr lang="nl-BE" sz="1400" b="1" dirty="0"/>
          </a:p>
          <a:p>
            <a:pPr lvl="1"/>
            <a:r>
              <a:rPr lang="nl-BE" sz="1400" b="1" dirty="0"/>
              <a:t>\" – double quote, </a:t>
            </a:r>
            <a:r>
              <a:rPr lang="nl-BE" sz="1400" b="1" dirty="0" err="1"/>
              <a:t>needed</a:t>
            </a:r>
            <a:r>
              <a:rPr lang="nl-BE" sz="1400" b="1" dirty="0"/>
              <a:t> </a:t>
            </a:r>
            <a:r>
              <a:rPr lang="nl-BE" sz="1400" b="1" dirty="0" err="1"/>
              <a:t>for</a:t>
            </a:r>
            <a:r>
              <a:rPr lang="nl-BE" sz="1400" b="1" dirty="0"/>
              <a:t> string </a:t>
            </a:r>
            <a:r>
              <a:rPr lang="nl-BE" sz="1400" b="1" dirty="0" err="1"/>
              <a:t>literals</a:t>
            </a:r>
            <a:endParaRPr lang="nl-BE" sz="1400" b="1" dirty="0"/>
          </a:p>
          <a:p>
            <a:pPr lvl="1"/>
            <a:r>
              <a:rPr lang="nl-BE" sz="1400" b="1" dirty="0"/>
              <a:t>\\ – backslash</a:t>
            </a:r>
          </a:p>
          <a:p>
            <a:pPr lvl="1"/>
            <a:r>
              <a:rPr lang="nl-BE" sz="1400" dirty="0"/>
              <a:t>\0 – </a:t>
            </a:r>
            <a:r>
              <a:rPr lang="nl-BE" sz="1400" dirty="0" err="1"/>
              <a:t>Unicode</a:t>
            </a:r>
            <a:r>
              <a:rPr lang="nl-BE" sz="1400" dirty="0"/>
              <a:t> </a:t>
            </a:r>
            <a:r>
              <a:rPr lang="nl-BE" sz="1400" dirty="0" err="1"/>
              <a:t>character</a:t>
            </a:r>
            <a:r>
              <a:rPr lang="nl-BE" sz="1400" dirty="0"/>
              <a:t> 0</a:t>
            </a:r>
          </a:p>
          <a:p>
            <a:pPr lvl="1"/>
            <a:r>
              <a:rPr lang="nl-BE" sz="1400" dirty="0"/>
              <a:t>\a – Alert (</a:t>
            </a:r>
            <a:r>
              <a:rPr lang="nl-BE" sz="1400" dirty="0" err="1"/>
              <a:t>character</a:t>
            </a:r>
            <a:r>
              <a:rPr lang="nl-BE" sz="1400" dirty="0"/>
              <a:t> 7)</a:t>
            </a:r>
          </a:p>
          <a:p>
            <a:pPr lvl="1"/>
            <a:r>
              <a:rPr lang="nl-BE" sz="1400" dirty="0"/>
              <a:t>\b – Backspace (</a:t>
            </a:r>
            <a:r>
              <a:rPr lang="nl-BE" sz="1400" dirty="0" err="1"/>
              <a:t>character</a:t>
            </a:r>
            <a:r>
              <a:rPr lang="nl-BE" sz="1400" dirty="0"/>
              <a:t> 8)</a:t>
            </a:r>
          </a:p>
          <a:p>
            <a:pPr lvl="1"/>
            <a:r>
              <a:rPr lang="nl-BE" sz="1400" dirty="0"/>
              <a:t>\f – Form feed (</a:t>
            </a:r>
            <a:r>
              <a:rPr lang="nl-BE" sz="1400" dirty="0" err="1"/>
              <a:t>character</a:t>
            </a:r>
            <a:r>
              <a:rPr lang="nl-BE" sz="1400" dirty="0"/>
              <a:t> 12)</a:t>
            </a:r>
          </a:p>
          <a:p>
            <a:pPr lvl="1"/>
            <a:r>
              <a:rPr lang="nl-BE" sz="1400" b="1" dirty="0"/>
              <a:t>\n – New line (</a:t>
            </a:r>
            <a:r>
              <a:rPr lang="nl-BE" sz="1400" b="1" dirty="0" err="1"/>
              <a:t>character</a:t>
            </a:r>
            <a:r>
              <a:rPr lang="nl-BE" sz="1400" b="1" dirty="0"/>
              <a:t> 10)</a:t>
            </a:r>
          </a:p>
          <a:p>
            <a:pPr lvl="1"/>
            <a:r>
              <a:rPr lang="nl-BE" sz="1400" b="1" dirty="0"/>
              <a:t>\r – </a:t>
            </a:r>
            <a:r>
              <a:rPr lang="nl-BE" sz="1400" b="1" dirty="0" err="1"/>
              <a:t>Carriage</a:t>
            </a:r>
            <a:r>
              <a:rPr lang="nl-BE" sz="1400" b="1" dirty="0"/>
              <a:t> return (</a:t>
            </a:r>
            <a:r>
              <a:rPr lang="nl-BE" sz="1400" b="1" dirty="0" err="1"/>
              <a:t>character</a:t>
            </a:r>
            <a:r>
              <a:rPr lang="nl-BE" sz="1400" b="1" dirty="0"/>
              <a:t> 13)</a:t>
            </a:r>
          </a:p>
          <a:p>
            <a:pPr lvl="1"/>
            <a:r>
              <a:rPr lang="nl-BE" sz="1400" b="1" dirty="0"/>
              <a:t>\t – </a:t>
            </a:r>
            <a:r>
              <a:rPr lang="nl-BE" sz="1400" b="1" dirty="0" err="1"/>
              <a:t>Horizontal</a:t>
            </a:r>
            <a:r>
              <a:rPr lang="nl-BE" sz="1400" b="1" dirty="0"/>
              <a:t> tab (</a:t>
            </a:r>
            <a:r>
              <a:rPr lang="nl-BE" sz="1400" b="1" dirty="0" err="1"/>
              <a:t>character</a:t>
            </a:r>
            <a:r>
              <a:rPr lang="nl-BE" sz="1400" b="1" dirty="0"/>
              <a:t> 9)</a:t>
            </a:r>
          </a:p>
          <a:p>
            <a:pPr lvl="1"/>
            <a:r>
              <a:rPr lang="nl-BE" sz="1400" dirty="0"/>
              <a:t>\v – </a:t>
            </a:r>
            <a:r>
              <a:rPr lang="nl-BE" sz="1400" dirty="0" err="1"/>
              <a:t>Vertical</a:t>
            </a:r>
            <a:r>
              <a:rPr lang="nl-BE" sz="1400" dirty="0"/>
              <a:t> quote (</a:t>
            </a:r>
            <a:r>
              <a:rPr lang="nl-BE" sz="1400" dirty="0" err="1"/>
              <a:t>character</a:t>
            </a:r>
            <a:r>
              <a:rPr lang="nl-BE" sz="1400" dirty="0"/>
              <a:t> 11)</a:t>
            </a:r>
          </a:p>
          <a:p>
            <a:pPr lvl="1"/>
            <a:r>
              <a:rPr lang="nl-BE" sz="1400" dirty="0"/>
              <a:t>\</a:t>
            </a:r>
            <a:r>
              <a:rPr lang="nl-BE" sz="1400" dirty="0" err="1"/>
              <a:t>uxxxx</a:t>
            </a:r>
            <a:r>
              <a:rPr lang="nl-BE" sz="1400" dirty="0"/>
              <a:t> – </a:t>
            </a:r>
            <a:r>
              <a:rPr lang="nl-BE" sz="1400" dirty="0" err="1"/>
              <a:t>Unicode</a:t>
            </a:r>
            <a:r>
              <a:rPr lang="nl-BE" sz="1400" dirty="0"/>
              <a:t> escape </a:t>
            </a:r>
            <a:r>
              <a:rPr lang="nl-BE" sz="1400" dirty="0" err="1"/>
              <a:t>sequence</a:t>
            </a:r>
            <a:r>
              <a:rPr lang="nl-BE" sz="1400" dirty="0"/>
              <a:t> </a:t>
            </a:r>
            <a:r>
              <a:rPr lang="nl-BE" sz="1400" dirty="0" err="1"/>
              <a:t>for</a:t>
            </a:r>
            <a:r>
              <a:rPr lang="nl-BE" sz="1400" dirty="0"/>
              <a:t> </a:t>
            </a:r>
            <a:r>
              <a:rPr lang="nl-BE" sz="1400" dirty="0" err="1"/>
              <a:t>character</a:t>
            </a:r>
            <a:r>
              <a:rPr lang="nl-BE" sz="1400" dirty="0"/>
              <a:t> </a:t>
            </a:r>
            <a:r>
              <a:rPr lang="nl-BE" sz="1400" dirty="0" err="1"/>
              <a:t>with</a:t>
            </a:r>
            <a:r>
              <a:rPr lang="nl-BE" sz="1400" dirty="0"/>
              <a:t> </a:t>
            </a:r>
            <a:r>
              <a:rPr lang="nl-BE" sz="1400" dirty="0" err="1"/>
              <a:t>hex</a:t>
            </a:r>
            <a:r>
              <a:rPr lang="nl-BE" sz="1400" dirty="0"/>
              <a:t> </a:t>
            </a:r>
            <a:r>
              <a:rPr lang="nl-BE" sz="1400" dirty="0" err="1"/>
              <a:t>value</a:t>
            </a:r>
            <a:r>
              <a:rPr lang="nl-BE" sz="1400" dirty="0"/>
              <a:t> </a:t>
            </a:r>
            <a:r>
              <a:rPr lang="nl-BE" sz="1400" dirty="0" err="1"/>
              <a:t>xxxx</a:t>
            </a:r>
            <a:endParaRPr lang="nl-BE" sz="1400" dirty="0"/>
          </a:p>
          <a:p>
            <a:pPr lvl="1"/>
            <a:r>
              <a:rPr lang="nl-BE" sz="1400" dirty="0"/>
              <a:t>\</a:t>
            </a:r>
            <a:r>
              <a:rPr lang="nl-BE" sz="1400" dirty="0" err="1"/>
              <a:t>xn</a:t>
            </a:r>
            <a:r>
              <a:rPr lang="nl-BE" sz="1400" dirty="0"/>
              <a:t>[n][n][n] – </a:t>
            </a:r>
            <a:r>
              <a:rPr lang="nl-BE" sz="1400" dirty="0" err="1"/>
              <a:t>Unicode</a:t>
            </a:r>
            <a:r>
              <a:rPr lang="nl-BE" sz="1400" dirty="0"/>
              <a:t> escape </a:t>
            </a:r>
            <a:r>
              <a:rPr lang="nl-BE" sz="1400" dirty="0" err="1"/>
              <a:t>sequence</a:t>
            </a:r>
            <a:r>
              <a:rPr lang="nl-BE" sz="1400" dirty="0"/>
              <a:t> </a:t>
            </a:r>
            <a:r>
              <a:rPr lang="nl-BE" sz="1400" dirty="0" err="1"/>
              <a:t>for</a:t>
            </a:r>
            <a:r>
              <a:rPr lang="nl-BE" sz="1400" dirty="0"/>
              <a:t> </a:t>
            </a:r>
            <a:r>
              <a:rPr lang="nl-BE" sz="1400" dirty="0" err="1"/>
              <a:t>character</a:t>
            </a:r>
            <a:r>
              <a:rPr lang="nl-BE" sz="1400" dirty="0"/>
              <a:t> </a:t>
            </a:r>
            <a:r>
              <a:rPr lang="nl-BE" sz="1400" dirty="0" err="1"/>
              <a:t>with</a:t>
            </a:r>
            <a:r>
              <a:rPr lang="nl-BE" sz="1400" dirty="0"/>
              <a:t> </a:t>
            </a:r>
            <a:r>
              <a:rPr lang="nl-BE" sz="1400" dirty="0" err="1"/>
              <a:t>hex</a:t>
            </a:r>
            <a:r>
              <a:rPr lang="nl-BE" sz="1400" dirty="0"/>
              <a:t> </a:t>
            </a:r>
            <a:r>
              <a:rPr lang="nl-BE" sz="1400" dirty="0" err="1"/>
              <a:t>value</a:t>
            </a:r>
            <a:r>
              <a:rPr lang="nl-BE" sz="1400" dirty="0"/>
              <a:t> </a:t>
            </a:r>
            <a:r>
              <a:rPr lang="nl-BE" sz="1400" dirty="0" err="1"/>
              <a:t>nnnn</a:t>
            </a:r>
            <a:r>
              <a:rPr lang="nl-BE" sz="1400" dirty="0"/>
              <a:t> (</a:t>
            </a:r>
            <a:r>
              <a:rPr lang="nl-BE" sz="1400" dirty="0" err="1"/>
              <a:t>variable</a:t>
            </a:r>
            <a:r>
              <a:rPr lang="nl-BE" sz="1400" dirty="0"/>
              <a:t> </a:t>
            </a:r>
            <a:r>
              <a:rPr lang="nl-BE" sz="1400" dirty="0" err="1"/>
              <a:t>length</a:t>
            </a:r>
            <a:r>
              <a:rPr lang="nl-BE" sz="1400" dirty="0"/>
              <a:t> </a:t>
            </a:r>
            <a:r>
              <a:rPr lang="nl-BE" sz="1400" dirty="0" err="1"/>
              <a:t>version</a:t>
            </a:r>
            <a:r>
              <a:rPr lang="nl-BE" sz="1400" dirty="0"/>
              <a:t> of \</a:t>
            </a:r>
            <a:r>
              <a:rPr lang="nl-BE" sz="1400" dirty="0" err="1"/>
              <a:t>uxxxx</a:t>
            </a:r>
            <a:r>
              <a:rPr lang="nl-BE" sz="1400" dirty="0"/>
              <a:t>)</a:t>
            </a:r>
          </a:p>
          <a:p>
            <a:pPr lvl="1"/>
            <a:r>
              <a:rPr lang="nl-BE" sz="1400" dirty="0"/>
              <a:t>\</a:t>
            </a:r>
            <a:r>
              <a:rPr lang="nl-BE" sz="1400" dirty="0" err="1"/>
              <a:t>Uxxxxxxxx</a:t>
            </a:r>
            <a:r>
              <a:rPr lang="nl-BE" sz="1400" dirty="0"/>
              <a:t> – </a:t>
            </a:r>
            <a:r>
              <a:rPr lang="nl-BE" sz="1400" dirty="0" err="1"/>
              <a:t>Unicode</a:t>
            </a:r>
            <a:r>
              <a:rPr lang="nl-BE" sz="1400" dirty="0"/>
              <a:t> escape </a:t>
            </a:r>
            <a:r>
              <a:rPr lang="nl-BE" sz="1400" dirty="0" err="1"/>
              <a:t>sequence</a:t>
            </a:r>
            <a:r>
              <a:rPr lang="nl-BE" sz="1400" dirty="0"/>
              <a:t> </a:t>
            </a:r>
            <a:r>
              <a:rPr lang="nl-BE" sz="1400" dirty="0" err="1"/>
              <a:t>for</a:t>
            </a:r>
            <a:r>
              <a:rPr lang="nl-BE" sz="1400" dirty="0"/>
              <a:t> </a:t>
            </a:r>
            <a:r>
              <a:rPr lang="nl-BE" sz="1400" dirty="0" err="1"/>
              <a:t>character</a:t>
            </a:r>
            <a:r>
              <a:rPr lang="nl-BE" sz="1400" dirty="0"/>
              <a:t> </a:t>
            </a:r>
            <a:r>
              <a:rPr lang="nl-BE" sz="1400" dirty="0" err="1"/>
              <a:t>with</a:t>
            </a:r>
            <a:r>
              <a:rPr lang="nl-BE" sz="1400" dirty="0"/>
              <a:t> </a:t>
            </a:r>
            <a:r>
              <a:rPr lang="nl-BE" sz="1400" dirty="0" err="1"/>
              <a:t>hex</a:t>
            </a:r>
            <a:r>
              <a:rPr lang="nl-BE" sz="1400" dirty="0"/>
              <a:t> </a:t>
            </a:r>
            <a:r>
              <a:rPr lang="nl-BE" sz="1400" dirty="0" err="1"/>
              <a:t>value</a:t>
            </a:r>
            <a:r>
              <a:rPr lang="nl-BE" sz="1400" dirty="0"/>
              <a:t> </a:t>
            </a:r>
            <a:r>
              <a:rPr lang="nl-BE" sz="1400" dirty="0" err="1"/>
              <a:t>xxxxxxxx</a:t>
            </a:r>
            <a:r>
              <a:rPr lang="nl-BE" sz="1400" dirty="0"/>
              <a:t> (</a:t>
            </a:r>
            <a:r>
              <a:rPr lang="nl-BE" sz="1400" dirty="0" err="1"/>
              <a:t>for</a:t>
            </a:r>
            <a:r>
              <a:rPr lang="nl-BE" sz="1400" dirty="0"/>
              <a:t> </a:t>
            </a:r>
            <a:r>
              <a:rPr lang="nl-BE" sz="1400" dirty="0" err="1"/>
              <a:t>generating</a:t>
            </a:r>
            <a:r>
              <a:rPr lang="nl-BE" sz="1400" dirty="0"/>
              <a:t> </a:t>
            </a:r>
            <a:r>
              <a:rPr lang="nl-BE" sz="1400" dirty="0" err="1"/>
              <a:t>surrogates</a:t>
            </a:r>
            <a:r>
              <a:rPr lang="nl-BE" sz="1400" dirty="0"/>
              <a:t>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62C91A-6190-4EED-A6A6-A9779430D1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87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Verbatim string literals: @ -character</a:t>
            </a:r>
            <a:endParaRPr lang="en-US" altLang="zh-TW" sz="3200" dirty="0">
              <a:latin typeface="Lucida Console" pitchFamily="49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905000"/>
            <a:ext cx="8382000" cy="4495800"/>
          </a:xfrm>
        </p:spPr>
        <p:txBody>
          <a:bodyPr/>
          <a:lstStyle/>
          <a:p>
            <a:r>
              <a:rPr lang="en-US" altLang="zh-TW" dirty="0"/>
              <a:t>Normally have to use escape characters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Verbatim string literals using the @ character</a:t>
            </a:r>
          </a:p>
          <a:p>
            <a:pPr lvl="1"/>
            <a:r>
              <a:rPr lang="en-US" altLang="zh-TW" dirty="0"/>
              <a:t>Most escape sequences ignored</a:t>
            </a:r>
          </a:p>
          <a:p>
            <a:pPr lvl="2"/>
            <a:r>
              <a:rPr lang="en-US" altLang="zh-TW" dirty="0"/>
              <a:t>Except for </a:t>
            </a:r>
            <a:r>
              <a:rPr lang="en-US" altLang="zh-TW" dirty="0">
                <a:latin typeface="Arial"/>
              </a:rPr>
              <a:t>“”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dirty="0"/>
              <a:t>Verbatim literals can be multi-line</a:t>
            </a:r>
          </a:p>
          <a:p>
            <a:pPr lvl="1"/>
            <a:endParaRPr lang="en-US" altLang="zh-TW" sz="2400" b="1" dirty="0">
              <a:latin typeface="Lucida Console" pitchFamily="49" charset="0"/>
            </a:endParaRP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2362200" y="2486026"/>
            <a:ext cx="7620000" cy="40957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27713" algn="l"/>
              </a:tabLst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itchFamily="49" charset="0"/>
                <a:ea typeface="新細明體" pitchFamily="18" charset="-120"/>
                <a:cs typeface="Arial" charset="0"/>
              </a:rPr>
              <a:t>string s1= “\\\\server\\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itchFamily="49" charset="0"/>
                <a:ea typeface="新細明體" pitchFamily="18" charset="-120"/>
                <a:cs typeface="Arial" charset="0"/>
              </a:rPr>
              <a:t>fileshare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itchFamily="49" charset="0"/>
                <a:ea typeface="新細明體" pitchFamily="18" charset="-120"/>
                <a:cs typeface="Arial" charset="0"/>
              </a:rPr>
              <a:t>\\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itchFamily="49" charset="0"/>
                <a:ea typeface="新細明體" pitchFamily="18" charset="-120"/>
                <a:cs typeface="Arial" charset="0"/>
              </a:rPr>
              <a:t>filename.cs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itchFamily="49" charset="0"/>
                <a:ea typeface="新細明體" pitchFamily="18" charset="-120"/>
                <a:cs typeface="Arial" charset="0"/>
              </a:rPr>
              <a:t>”;</a:t>
            </a:r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2362200" y="5229226"/>
            <a:ext cx="7620000" cy="409575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5827713" algn="l"/>
              </a:tabLs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27713" algn="l"/>
              </a:tabLst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itchFamily="49" charset="0"/>
                <a:ea typeface="新細明體" pitchFamily="18" charset="-120"/>
                <a:cs typeface="Arial" charset="0"/>
              </a:rPr>
              <a:t>string s2 = @“\\server\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itchFamily="49" charset="0"/>
                <a:ea typeface="新細明體" pitchFamily="18" charset="-120"/>
                <a:cs typeface="Arial" charset="0"/>
              </a:rPr>
              <a:t>fileshare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itchFamily="49" charset="0"/>
                <a:ea typeface="新細明體" pitchFamily="18" charset="-120"/>
                <a:cs typeface="Arial" charset="0"/>
              </a:rPr>
              <a:t>\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itchFamily="49" charset="0"/>
                <a:ea typeface="新細明體" pitchFamily="18" charset="-120"/>
                <a:cs typeface="Arial" charset="0"/>
              </a:rPr>
              <a:t>filename.cs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itchFamily="49" charset="0"/>
                <a:ea typeface="新細明體" pitchFamily="18" charset="-120"/>
                <a:cs typeface="Arial" charset="0"/>
              </a:rPr>
              <a:t>”;</a:t>
            </a:r>
          </a:p>
        </p:txBody>
      </p:sp>
    </p:spTree>
    <p:extLst>
      <p:ext uri="{BB962C8B-B14F-4D97-AF65-F5344CB8AC3E}">
        <p14:creationId xmlns:p14="http://schemas.microsoft.com/office/powerpoint/2010/main" val="975131208"/>
      </p:ext>
    </p:extLst>
  </p:cSld>
  <p:clrMapOvr>
    <a:masterClrMapping/>
  </p:clrMapOvr>
  <p:transition spd="med">
    <p:strips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AE6D97-B138-416E-99C7-6C68F610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</a:t>
            </a:r>
            <a:r>
              <a:rPr lang="nl-BE" dirty="0" err="1"/>
              <a:t>about</a:t>
            </a:r>
            <a:r>
              <a:rPr lang="nl-BE" dirty="0"/>
              <a:t> @ </a:t>
            </a:r>
            <a:r>
              <a:rPr lang="nl-BE" dirty="0" err="1"/>
              <a:t>and</a:t>
            </a:r>
            <a:r>
              <a:rPr lang="nl-BE" dirty="0"/>
              <a:t> $ </a:t>
            </a:r>
            <a:r>
              <a:rPr lang="nl-BE" dirty="0" err="1"/>
              <a:t>together</a:t>
            </a:r>
            <a:r>
              <a:rPr lang="nl-BE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A626929-A4E9-42CB-BC27-0567030A4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Not</a:t>
            </a:r>
            <a:r>
              <a:rPr lang="nl-BE" dirty="0"/>
              <a:t> a </a:t>
            </a:r>
            <a:r>
              <a:rPr lang="nl-BE" dirty="0" err="1"/>
              <a:t>problem</a:t>
            </a:r>
            <a:r>
              <a:rPr lang="nl-BE" dirty="0"/>
              <a:t>!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EF77793-4F30-4DA3-B7AE-ACE98CC5C5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D8241BA-6C8B-4E7F-9376-D8B5F5DF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54" y="2219412"/>
            <a:ext cx="6134100" cy="393382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74008E8-DAC2-4F07-BBA3-6F8352677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861" y="3809290"/>
            <a:ext cx="498157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6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Concatenation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362950" cy="2260600"/>
          </a:xfrm>
        </p:spPr>
        <p:txBody>
          <a:bodyPr/>
          <a:lstStyle/>
          <a:p>
            <a:r>
              <a:rPr lang="en-US" altLang="zh-TW" sz="2800" dirty="0">
                <a:solidFill>
                  <a:srgbClr val="FF9900"/>
                </a:solidFill>
              </a:rPr>
              <a:t>Concatenation</a:t>
            </a:r>
            <a:r>
              <a:rPr lang="en-US" altLang="zh-TW" sz="2800" dirty="0"/>
              <a:t>: </a:t>
            </a:r>
          </a:p>
          <a:p>
            <a:pPr lvl="1"/>
            <a:r>
              <a:rPr lang="en-US" altLang="zh-TW" sz="2400" dirty="0"/>
              <a:t>Process of joining many strings together</a:t>
            </a: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977" y="3254746"/>
            <a:ext cx="4606334" cy="209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8190994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ardontwerp">
  <a:themeElements>
    <a:clrScheme name="Roo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ardontwerp 1">
        <a:dk1>
          <a:srgbClr val="330000"/>
        </a:dk1>
        <a:lt1>
          <a:srgbClr val="FFFFFF"/>
        </a:lt1>
        <a:dk2>
          <a:srgbClr val="330000"/>
        </a:dk2>
        <a:lt2>
          <a:srgbClr val="5C1F00"/>
        </a:lt2>
        <a:accent1>
          <a:srgbClr val="FF9900"/>
        </a:accent1>
        <a:accent2>
          <a:srgbClr val="330000"/>
        </a:accent2>
        <a:accent3>
          <a:srgbClr val="FFFFFF"/>
        </a:accent3>
        <a:accent4>
          <a:srgbClr val="2A0000"/>
        </a:accent4>
        <a:accent5>
          <a:srgbClr val="FFCAAA"/>
        </a:accent5>
        <a:accent6>
          <a:srgbClr val="2D0000"/>
        </a:accent6>
        <a:hlink>
          <a:srgbClr val="FFCC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883</Words>
  <Application>Microsoft Office PowerPoint</Application>
  <PresentationFormat>Breedbeeld</PresentationFormat>
  <Paragraphs>147</Paragraphs>
  <Slides>19</Slides>
  <Notes>1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8" baseType="lpstr">
      <vt:lpstr>Verdana</vt:lpstr>
      <vt:lpstr>Courier New</vt:lpstr>
      <vt:lpstr>Arial</vt:lpstr>
      <vt:lpstr>Consolas</vt:lpstr>
      <vt:lpstr>Lucida Console</vt:lpstr>
      <vt:lpstr>Times</vt:lpstr>
      <vt:lpstr>Calibri</vt:lpstr>
      <vt:lpstr>Wingdings</vt:lpstr>
      <vt:lpstr>Standaardontwerp</vt:lpstr>
      <vt:lpstr>Object Oriented Programming</vt:lpstr>
      <vt:lpstr>Strings </vt:lpstr>
      <vt:lpstr>Strings: What are they?</vt:lpstr>
      <vt:lpstr>Strings: What are they?</vt:lpstr>
      <vt:lpstr>Verbatim &amp; Escape Characters</vt:lpstr>
      <vt:lpstr>Escape characters</vt:lpstr>
      <vt:lpstr>Verbatim string literals: @ -character</vt:lpstr>
      <vt:lpstr>How about @ and $ together?</vt:lpstr>
      <vt:lpstr>Concatenation</vt:lpstr>
      <vt:lpstr>Working with Delimited String</vt:lpstr>
      <vt:lpstr>Working with Delimited String</vt:lpstr>
      <vt:lpstr>Length, Trim, …</vt:lpstr>
      <vt:lpstr>Exercise: what will be the output?</vt:lpstr>
      <vt:lpstr>Length, Trim, …</vt:lpstr>
      <vt:lpstr>Methods</vt:lpstr>
      <vt:lpstr>Methods</vt:lpstr>
      <vt:lpstr>ReadAllLines</vt:lpstr>
      <vt:lpstr>A csv-parser example</vt:lpstr>
      <vt:lpstr>Using webclient to process online csv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</dc:title>
  <dc:creator>Tim Dams</dc:creator>
  <cp:lastModifiedBy>Tim Dams</cp:lastModifiedBy>
  <cp:revision>15</cp:revision>
  <dcterms:created xsi:type="dcterms:W3CDTF">2019-02-26T19:04:38Z</dcterms:created>
  <dcterms:modified xsi:type="dcterms:W3CDTF">2019-02-27T09:01:24Z</dcterms:modified>
</cp:coreProperties>
</file>